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1"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110"/>
  </p:normalViewPr>
  <p:slideViewPr>
    <p:cSldViewPr snapToGrid="0" snapToObjects="1">
      <p:cViewPr varScale="1">
        <p:scale>
          <a:sx n="115" d="100"/>
          <a:sy n="115" d="100"/>
        </p:scale>
        <p:origin x="3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550B35B2-8303-FE40-B6E1-B98617B1D5A3}" type="datetimeFigureOut">
              <a:rPr lang="en-US" smtClean="0"/>
              <a:t>11/8/21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34257144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0B35B2-8303-FE40-B6E1-B98617B1D5A3}"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211313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0B35B2-8303-FE40-B6E1-B98617B1D5A3}" type="datetimeFigureOut">
              <a:rPr lang="en-US" smtClean="0"/>
              <a:t>11/8/21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49826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0B35B2-8303-FE40-B6E1-B98617B1D5A3}" type="datetimeFigureOut">
              <a:rPr lang="en-US" smtClean="0"/>
              <a:t>11/8/21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308424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550B35B2-8303-FE40-B6E1-B98617B1D5A3}" type="datetimeFigureOut">
              <a:rPr lang="en-US" smtClean="0"/>
              <a:t>11/8/21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23984827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550B35B2-8303-FE40-B6E1-B98617B1D5A3}" type="datetimeFigureOut">
              <a:rPr lang="en-US" smtClean="0"/>
              <a:t>11/8/21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205827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550B35B2-8303-FE40-B6E1-B98617B1D5A3}" type="datetimeFigureOut">
              <a:rPr lang="en-US" smtClean="0"/>
              <a:t>11/8/21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44D04-DCD1-DD46-9C4B-855D1F06DC9B}"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4650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50B35B2-8303-FE40-B6E1-B98617B1D5A3}" type="datetimeFigureOut">
              <a:rPr lang="en-US" smtClean="0"/>
              <a:t>11/8/21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368317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B35B2-8303-FE40-B6E1-B98617B1D5A3}" type="datetimeFigureOut">
              <a:rPr lang="en-US" smtClean="0"/>
              <a:t>11/8/21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388051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550B35B2-8303-FE40-B6E1-B98617B1D5A3}" type="datetimeFigureOut">
              <a:rPr lang="en-US" smtClean="0"/>
              <a:t>11/8/21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49820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0B35B2-8303-FE40-B6E1-B98617B1D5A3}" type="datetimeFigureOut">
              <a:rPr lang="en-US" smtClean="0"/>
              <a:t>11/8/21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C844D04-DCD1-DD46-9C4B-855D1F06DC9B}" type="slidenum">
              <a:rPr lang="en-US" smtClean="0"/>
              <a:t>‹#›</a:t>
            </a:fld>
            <a:endParaRPr lang="en-US"/>
          </a:p>
        </p:txBody>
      </p:sp>
    </p:spTree>
    <p:extLst>
      <p:ext uri="{BB962C8B-B14F-4D97-AF65-F5344CB8AC3E}">
        <p14:creationId xmlns:p14="http://schemas.microsoft.com/office/powerpoint/2010/main" val="426541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50B35B2-8303-FE40-B6E1-B98617B1D5A3}" type="datetimeFigureOut">
              <a:rPr lang="en-US" smtClean="0"/>
              <a:t>11/8/21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C844D04-DCD1-DD46-9C4B-855D1F06DC9B}" type="slidenum">
              <a:rPr lang="en-US" smtClean="0"/>
              <a:t>‹#›</a:t>
            </a:fld>
            <a:endParaRPr lang="en-US"/>
          </a:p>
        </p:txBody>
      </p:sp>
    </p:spTree>
    <p:extLst>
      <p:ext uri="{BB962C8B-B14F-4D97-AF65-F5344CB8AC3E}">
        <p14:creationId xmlns:p14="http://schemas.microsoft.com/office/powerpoint/2010/main" val="84536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bbc.co.uk/programmes/b07hhvxx" TargetMode="External"/><Relationship Id="rId7" Type="http://schemas.openxmlformats.org/officeDocument/2006/relationships/hyperlink" Target="https://existentialcomics.com/comic/385" TargetMode="External"/><Relationship Id="rId2" Type="http://schemas.openxmlformats.org/officeDocument/2006/relationships/hyperlink" Target="https://www.bbc.co.uk/programmes/p003k9l1" TargetMode="External"/><Relationship Id="rId1" Type="http://schemas.openxmlformats.org/officeDocument/2006/relationships/slideLayout" Target="../slideLayouts/slideLayout2.xml"/><Relationship Id="rId6" Type="http://schemas.openxmlformats.org/officeDocument/2006/relationships/hyperlink" Target="https://existentialcomics.com/comic/387" TargetMode="External"/><Relationship Id="rId5" Type="http://schemas.openxmlformats.org/officeDocument/2006/relationships/hyperlink" Target="https://philosophybites.com/hobbes/" TargetMode="External"/><Relationship Id="rId4" Type="http://schemas.openxmlformats.org/officeDocument/2006/relationships/hyperlink" Target="https://www.talkingpoliticspodcast.com/history-of-ideas/hobb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ambridge.org/core/journals/journal-of-the-american-philosophical-association/article/abs/hobbess-state-of-nature-a-modern-bayesian-gametheoretic-analysis/A5369CCA6E040E5381FBBD6A603003B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person with a white beard&#10;&#10;Description automatically generated with low confidence">
            <a:extLst>
              <a:ext uri="{FF2B5EF4-FFF2-40B4-BE49-F238E27FC236}">
                <a16:creationId xmlns:a16="http://schemas.microsoft.com/office/drawing/2014/main" id="{1887ECBF-C8F2-C548-9637-252C125EB247}"/>
              </a:ext>
            </a:extLst>
          </p:cNvPr>
          <p:cNvPicPr>
            <a:picLocks noChangeAspect="1"/>
          </p:cNvPicPr>
          <p:nvPr/>
        </p:nvPicPr>
        <p:blipFill rotWithShape="1">
          <a:blip r:embed="rId2"/>
          <a:srcRect t="15048" b="12136"/>
          <a:stretch/>
        </p:blipFill>
        <p:spPr>
          <a:xfrm>
            <a:off x="20" y="10"/>
            <a:ext cx="12191980" cy="4571990"/>
          </a:xfrm>
          <a:prstGeom prst="rect">
            <a:avLst/>
          </a:prstGeom>
        </p:spPr>
      </p:pic>
      <p:sp>
        <p:nvSpPr>
          <p:cNvPr id="2" name="Title 1">
            <a:extLst>
              <a:ext uri="{FF2B5EF4-FFF2-40B4-BE49-F238E27FC236}">
                <a16:creationId xmlns:a16="http://schemas.microsoft.com/office/drawing/2014/main" id="{0D143A9C-D0F7-DF45-BA8B-CEEABE8EAE3D}"/>
              </a:ext>
            </a:extLst>
          </p:cNvPr>
          <p:cNvSpPr>
            <a:spLocks noGrp="1"/>
          </p:cNvSpPr>
          <p:nvPr>
            <p:ph type="ctrTitle"/>
          </p:nvPr>
        </p:nvSpPr>
        <p:spPr>
          <a:xfrm>
            <a:off x="1600200" y="3753529"/>
            <a:ext cx="8991600" cy="1645759"/>
          </a:xfrm>
        </p:spPr>
        <p:txBody>
          <a:bodyPr>
            <a:normAutofit/>
          </a:bodyPr>
          <a:lstStyle/>
          <a:p>
            <a:br>
              <a:rPr lang="en-US" sz="2900"/>
            </a:br>
            <a:r>
              <a:rPr lang="en-US" sz="2900"/>
              <a:t>Hobbes and the state of nature</a:t>
            </a:r>
            <a:br>
              <a:rPr lang="en-US" sz="2900"/>
            </a:br>
            <a:endParaRPr lang="en-US" sz="2900"/>
          </a:p>
        </p:txBody>
      </p:sp>
      <p:sp>
        <p:nvSpPr>
          <p:cNvPr id="3" name="Subtitle 2">
            <a:extLst>
              <a:ext uri="{FF2B5EF4-FFF2-40B4-BE49-F238E27FC236}">
                <a16:creationId xmlns:a16="http://schemas.microsoft.com/office/drawing/2014/main" id="{601B2F5A-C3C6-5B49-9A54-C3EA70B2D72A}"/>
              </a:ext>
            </a:extLst>
          </p:cNvPr>
          <p:cNvSpPr>
            <a:spLocks noGrp="1"/>
          </p:cNvSpPr>
          <p:nvPr>
            <p:ph type="subTitle" idx="1"/>
          </p:nvPr>
        </p:nvSpPr>
        <p:spPr>
          <a:xfrm>
            <a:off x="2695194" y="5704731"/>
            <a:ext cx="6801612" cy="513189"/>
          </a:xfrm>
        </p:spPr>
        <p:txBody>
          <a:bodyPr>
            <a:normAutofit/>
          </a:bodyPr>
          <a:lstStyle/>
          <a:p>
            <a:pPr>
              <a:lnSpc>
                <a:spcPct val="90000"/>
              </a:lnSpc>
            </a:pPr>
            <a:r>
              <a:rPr lang="en-US" sz="1000"/>
              <a:t>GV100 class slides: MT week 7</a:t>
            </a:r>
          </a:p>
          <a:p>
            <a:pPr>
              <a:lnSpc>
                <a:spcPct val="90000"/>
              </a:lnSpc>
            </a:pPr>
            <a:r>
              <a:rPr lang="en-US" sz="1000"/>
              <a:t>London School of Economics and Political Science</a:t>
            </a:r>
          </a:p>
        </p:txBody>
      </p:sp>
    </p:spTree>
    <p:extLst>
      <p:ext uri="{BB962C8B-B14F-4D97-AF65-F5344CB8AC3E}">
        <p14:creationId xmlns:p14="http://schemas.microsoft.com/office/powerpoint/2010/main" val="293857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ECE9-6A41-CA4C-8447-B5E5E5F9A2BB}"/>
              </a:ext>
            </a:extLst>
          </p:cNvPr>
          <p:cNvSpPr>
            <a:spLocks noGrp="1"/>
          </p:cNvSpPr>
          <p:nvPr>
            <p:ph type="title"/>
          </p:nvPr>
        </p:nvSpPr>
        <p:spPr>
          <a:xfrm>
            <a:off x="640079" y="640079"/>
            <a:ext cx="3402531" cy="5272242"/>
          </a:xfrm>
        </p:spPr>
        <p:txBody>
          <a:bodyPr vert="horz" lIns="182880" tIns="182880" rIns="182880" bIns="182880" rtlCol="0" anchor="ctr">
            <a:normAutofit/>
          </a:bodyPr>
          <a:lstStyle/>
          <a:p>
            <a:r>
              <a:rPr lang="en-US" dirty="0"/>
              <a:t>Extra resources</a:t>
            </a:r>
          </a:p>
        </p:txBody>
      </p:sp>
      <p:sp>
        <p:nvSpPr>
          <p:cNvPr id="6" name="TextBox 5">
            <a:extLst>
              <a:ext uri="{FF2B5EF4-FFF2-40B4-BE49-F238E27FC236}">
                <a16:creationId xmlns:a16="http://schemas.microsoft.com/office/drawing/2014/main" id="{2904991F-8B60-C046-AC44-E36FC1EF9FB6}"/>
              </a:ext>
            </a:extLst>
          </p:cNvPr>
          <p:cNvSpPr txBox="1"/>
          <p:nvPr/>
        </p:nvSpPr>
        <p:spPr>
          <a:xfrm>
            <a:off x="4672103" y="1257877"/>
            <a:ext cx="6883072" cy="1913340"/>
          </a:xfrm>
          <a:prstGeom prst="rect">
            <a:avLst/>
          </a:prstGeom>
        </p:spPr>
        <p:txBody>
          <a:bodyPr vert="horz" lIns="91440" tIns="45720" rIns="91440" bIns="45720" rtlCol="0">
            <a:normAutofit lnSpcReduction="10000"/>
          </a:bodyPr>
          <a:lstStyle/>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hlinkClick r:id="rId2"/>
              </a:rPr>
              <a:t>In Our Time episode on Hobbes </a:t>
            </a:r>
            <a:endParaRPr lang="en-US" dirty="0">
              <a:solidFill>
                <a:schemeClr val="tx1">
                  <a:lumMod val="85000"/>
                  <a:lumOff val="15000"/>
                </a:schemeClr>
              </a:solidFill>
            </a:endParaRPr>
          </a:p>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hlinkClick r:id="rId3"/>
              </a:rPr>
              <a:t>In Our Time episode on Sovereignty</a:t>
            </a:r>
            <a:endParaRPr lang="en-US" dirty="0">
              <a:solidFill>
                <a:schemeClr val="tx1">
                  <a:lumMod val="85000"/>
                  <a:lumOff val="15000"/>
                </a:schemeClr>
              </a:solidFill>
            </a:endParaRPr>
          </a:p>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hlinkClick r:id="rId4"/>
              </a:rPr>
              <a:t>Talking Politics episode on Hobbes and the state</a:t>
            </a:r>
            <a:endParaRPr lang="en-US" dirty="0">
              <a:solidFill>
                <a:schemeClr val="tx1">
                  <a:lumMod val="85000"/>
                  <a:lumOff val="15000"/>
                </a:schemeClr>
              </a:solidFill>
            </a:endParaRPr>
          </a:p>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hlinkClick r:id="rId5"/>
              </a:rPr>
              <a:t>Philosophy Bites episode on the Leviathan in context</a:t>
            </a:r>
            <a:endParaRPr lang="en-US" dirty="0">
              <a:solidFill>
                <a:schemeClr val="tx1">
                  <a:lumMod val="85000"/>
                  <a:lumOff val="15000"/>
                </a:schemeClr>
              </a:solidFill>
            </a:endParaRPr>
          </a:p>
          <a:p>
            <a:pPr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rPr>
              <a:t>Not </a:t>
            </a:r>
            <a:r>
              <a:rPr lang="en-US" dirty="0">
                <a:solidFill>
                  <a:schemeClr val="tx1">
                    <a:lumMod val="85000"/>
                    <a:lumOff val="15000"/>
                  </a:schemeClr>
                </a:solidFill>
                <a:hlinkClick r:id="rId6"/>
              </a:rPr>
              <a:t>one</a:t>
            </a:r>
            <a:r>
              <a:rPr lang="en-US" dirty="0">
                <a:solidFill>
                  <a:schemeClr val="tx1">
                    <a:lumMod val="85000"/>
                    <a:lumOff val="15000"/>
                  </a:schemeClr>
                </a:solidFill>
              </a:rPr>
              <a:t>, but </a:t>
            </a:r>
            <a:r>
              <a:rPr lang="en-US" dirty="0">
                <a:solidFill>
                  <a:schemeClr val="tx1">
                    <a:lumMod val="85000"/>
                    <a:lumOff val="15000"/>
                  </a:schemeClr>
                </a:solidFill>
                <a:hlinkClick r:id="rId7"/>
              </a:rPr>
              <a:t>two</a:t>
            </a:r>
            <a:r>
              <a:rPr lang="en-US" dirty="0">
                <a:solidFill>
                  <a:schemeClr val="tx1">
                    <a:lumMod val="85000"/>
                    <a:lumOff val="15000"/>
                  </a:schemeClr>
                </a:solidFill>
              </a:rPr>
              <a:t> Existential Comics related to Hobbes </a:t>
            </a:r>
          </a:p>
        </p:txBody>
      </p:sp>
      <p:pic>
        <p:nvPicPr>
          <p:cNvPr id="5" name="Content Placeholder 4" descr="A picture containing diagram&#10;&#10;Description automatically generated">
            <a:extLst>
              <a:ext uri="{FF2B5EF4-FFF2-40B4-BE49-F238E27FC236}">
                <a16:creationId xmlns:a16="http://schemas.microsoft.com/office/drawing/2014/main" id="{3664A2DE-4A16-7347-A4FC-5AA050D11CC0}"/>
              </a:ext>
            </a:extLst>
          </p:cNvPr>
          <p:cNvPicPr>
            <a:picLocks noGrp="1" noChangeAspect="1"/>
          </p:cNvPicPr>
          <p:nvPr>
            <p:ph idx="1"/>
          </p:nvPr>
        </p:nvPicPr>
        <p:blipFill>
          <a:blip r:embed="rId8"/>
          <a:stretch>
            <a:fillRect/>
          </a:stretch>
        </p:blipFill>
        <p:spPr>
          <a:xfrm>
            <a:off x="4672103" y="3686783"/>
            <a:ext cx="6712318" cy="2203878"/>
          </a:xfrm>
          <a:prstGeom prst="rect">
            <a:avLst/>
          </a:prstGeom>
          <a:ln w="31750" cap="sq">
            <a:solidFill>
              <a:srgbClr val="FFFFFF"/>
            </a:solidFill>
            <a:miter lim="800000"/>
          </a:ln>
        </p:spPr>
      </p:pic>
    </p:spTree>
    <p:extLst>
      <p:ext uri="{BB962C8B-B14F-4D97-AF65-F5344CB8AC3E}">
        <p14:creationId xmlns:p14="http://schemas.microsoft.com/office/powerpoint/2010/main" val="346820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9BD9-3308-3241-9BA4-A61F63F86154}"/>
              </a:ext>
            </a:extLst>
          </p:cNvPr>
          <p:cNvSpPr>
            <a:spLocks noGrp="1"/>
          </p:cNvSpPr>
          <p:nvPr>
            <p:ph type="title"/>
          </p:nvPr>
        </p:nvSpPr>
        <p:spPr/>
        <p:txBody>
          <a:bodyPr/>
          <a:lstStyle/>
          <a:p>
            <a:r>
              <a:rPr lang="en-US" dirty="0"/>
              <a:t>Questions/comments to start the class</a:t>
            </a:r>
          </a:p>
        </p:txBody>
      </p:sp>
      <p:sp>
        <p:nvSpPr>
          <p:cNvPr id="3" name="Content Placeholder 2">
            <a:extLst>
              <a:ext uri="{FF2B5EF4-FFF2-40B4-BE49-F238E27FC236}">
                <a16:creationId xmlns:a16="http://schemas.microsoft.com/office/drawing/2014/main" id="{1AC4D8C1-F478-F442-8754-FA1DBDB13F08}"/>
              </a:ext>
            </a:extLst>
          </p:cNvPr>
          <p:cNvSpPr>
            <a:spLocks noGrp="1"/>
          </p:cNvSpPr>
          <p:nvPr>
            <p:ph idx="1"/>
          </p:nvPr>
        </p:nvSpPr>
        <p:spPr/>
        <p:txBody>
          <a:bodyPr>
            <a:normAutofit/>
          </a:bodyPr>
          <a:lstStyle/>
          <a:p>
            <a:r>
              <a:rPr lang="en-US" sz="2400" dirty="0"/>
              <a:t>Remember, these can just be simple questions or comments about the material. </a:t>
            </a:r>
          </a:p>
          <a:p>
            <a:r>
              <a:rPr lang="en-US" sz="2400" dirty="0"/>
              <a:t>It is always worth it to ask a question if you are confused or not fully sure about something! </a:t>
            </a:r>
          </a:p>
        </p:txBody>
      </p:sp>
    </p:spTree>
    <p:extLst>
      <p:ext uri="{BB962C8B-B14F-4D97-AF65-F5344CB8AC3E}">
        <p14:creationId xmlns:p14="http://schemas.microsoft.com/office/powerpoint/2010/main" val="168363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EA7A-2CD3-AB41-95B3-64B0185CC4C5}"/>
              </a:ext>
            </a:extLst>
          </p:cNvPr>
          <p:cNvSpPr>
            <a:spLocks noGrp="1"/>
          </p:cNvSpPr>
          <p:nvPr>
            <p:ph type="title"/>
          </p:nvPr>
        </p:nvSpPr>
        <p:spPr>
          <a:xfrm>
            <a:off x="804670" y="978776"/>
            <a:ext cx="3044953" cy="1174991"/>
          </a:xfrm>
        </p:spPr>
        <p:txBody>
          <a:bodyPr>
            <a:normAutofit/>
          </a:bodyPr>
          <a:lstStyle/>
          <a:p>
            <a:r>
              <a:rPr lang="en-US" sz="2000"/>
              <a:t>The Leviathan Frontispiece</a:t>
            </a:r>
          </a:p>
        </p:txBody>
      </p:sp>
      <p:sp>
        <p:nvSpPr>
          <p:cNvPr id="3" name="Content Placeholder 2">
            <a:extLst>
              <a:ext uri="{FF2B5EF4-FFF2-40B4-BE49-F238E27FC236}">
                <a16:creationId xmlns:a16="http://schemas.microsoft.com/office/drawing/2014/main" id="{0B14B3C8-948C-9043-80F2-4C05132B43D2}"/>
              </a:ext>
            </a:extLst>
          </p:cNvPr>
          <p:cNvSpPr>
            <a:spLocks noGrp="1"/>
          </p:cNvSpPr>
          <p:nvPr>
            <p:ph idx="1"/>
          </p:nvPr>
        </p:nvSpPr>
        <p:spPr>
          <a:xfrm>
            <a:off x="804670" y="2640692"/>
            <a:ext cx="3044952" cy="3255252"/>
          </a:xfrm>
        </p:spPr>
        <p:txBody>
          <a:bodyPr>
            <a:normAutofit/>
          </a:bodyPr>
          <a:lstStyle/>
          <a:p>
            <a:pPr marL="0" indent="0" algn="just">
              <a:buNone/>
            </a:pPr>
            <a:r>
              <a:rPr lang="en-US" sz="2000" cap="small" dirty="0"/>
              <a:t>Activity: </a:t>
            </a:r>
          </a:p>
          <a:p>
            <a:pPr marL="0" indent="0" algn="just">
              <a:buNone/>
            </a:pPr>
            <a:r>
              <a:rPr lang="en-US" sz="2000" dirty="0"/>
              <a:t>Find a copy of the </a:t>
            </a:r>
            <a:r>
              <a:rPr lang="en-US" sz="2000" i="1" dirty="0"/>
              <a:t>Leviathan</a:t>
            </a:r>
            <a:r>
              <a:rPr lang="en-US" sz="2000" dirty="0"/>
              <a:t> frontispiece (or look at the copy on the board). Speak to one or two people near you. What does this image tell us about the book?</a:t>
            </a:r>
          </a:p>
        </p:txBody>
      </p:sp>
      <p:pic>
        <p:nvPicPr>
          <p:cNvPr id="7" name="Picture 6" descr="A picture containing text, book, outdoor, posing&#10;&#10;Description automatically generated">
            <a:extLst>
              <a:ext uri="{FF2B5EF4-FFF2-40B4-BE49-F238E27FC236}">
                <a16:creationId xmlns:a16="http://schemas.microsoft.com/office/drawing/2014/main" id="{A3242D52-5BE7-9946-8977-4C6D57B56F4D}"/>
              </a:ext>
            </a:extLst>
          </p:cNvPr>
          <p:cNvPicPr>
            <a:picLocks noChangeAspect="1"/>
          </p:cNvPicPr>
          <p:nvPr/>
        </p:nvPicPr>
        <p:blipFill rotWithShape="1">
          <a:blip r:embed="rId2"/>
          <a:srcRect l="2272" r="12270" b="-2"/>
          <a:stretch/>
        </p:blipFill>
        <p:spPr>
          <a:xfrm>
            <a:off x="4654296" y="10"/>
            <a:ext cx="7537704" cy="6857990"/>
          </a:xfrm>
          <a:prstGeom prst="rect">
            <a:avLst/>
          </a:prstGeom>
        </p:spPr>
      </p:pic>
    </p:spTree>
    <p:extLst>
      <p:ext uri="{BB962C8B-B14F-4D97-AF65-F5344CB8AC3E}">
        <p14:creationId xmlns:p14="http://schemas.microsoft.com/office/powerpoint/2010/main" val="42669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5CAF-875C-C041-AC68-84DFE7D8CBB0}"/>
              </a:ext>
            </a:extLst>
          </p:cNvPr>
          <p:cNvSpPr>
            <a:spLocks noGrp="1"/>
          </p:cNvSpPr>
          <p:nvPr>
            <p:ph type="title"/>
          </p:nvPr>
        </p:nvSpPr>
        <p:spPr/>
        <p:txBody>
          <a:bodyPr/>
          <a:lstStyle/>
          <a:p>
            <a:r>
              <a:rPr lang="en-US" dirty="0"/>
              <a:t>Appetites and aversions</a:t>
            </a:r>
          </a:p>
        </p:txBody>
      </p:sp>
      <p:sp>
        <p:nvSpPr>
          <p:cNvPr id="3" name="Content Placeholder 2">
            <a:extLst>
              <a:ext uri="{FF2B5EF4-FFF2-40B4-BE49-F238E27FC236}">
                <a16:creationId xmlns:a16="http://schemas.microsoft.com/office/drawing/2014/main" id="{252D0A88-1D8E-1649-93A6-F878F5F3C7EC}"/>
              </a:ext>
            </a:extLst>
          </p:cNvPr>
          <p:cNvSpPr>
            <a:spLocks noGrp="1"/>
          </p:cNvSpPr>
          <p:nvPr>
            <p:ph idx="1"/>
          </p:nvPr>
        </p:nvSpPr>
        <p:spPr/>
        <p:txBody>
          <a:bodyPr>
            <a:normAutofit/>
          </a:bodyPr>
          <a:lstStyle/>
          <a:p>
            <a:pPr marL="0" indent="0">
              <a:buNone/>
            </a:pPr>
            <a:r>
              <a:rPr lang="en-GB" cap="small" dirty="0"/>
              <a:t>Deliberation: </a:t>
            </a:r>
            <a:r>
              <a:rPr lang="en-GB" dirty="0"/>
              <a:t>when in the mind of man,  Appetites,  Aversions, Hopes, and </a:t>
            </a:r>
            <a:r>
              <a:rPr lang="en-GB" dirty="0" err="1"/>
              <a:t>Feares</a:t>
            </a:r>
            <a:r>
              <a:rPr lang="en-GB" dirty="0"/>
              <a:t>, concerning one and the same thing arise alternately, and diverse good and evil consequences of the doing, or omitting of the thing propounded, come successively into our thoughts.</a:t>
            </a:r>
          </a:p>
          <a:p>
            <a:pPr marL="0" indent="0">
              <a:buNone/>
            </a:pPr>
            <a:r>
              <a:rPr lang="en-GB" cap="small" dirty="0"/>
              <a:t>The Will: </a:t>
            </a:r>
            <a:r>
              <a:rPr lang="en-GB" dirty="0"/>
              <a:t>In deliberation, the last appetite, or aversion, immediately adhering to the action, or to the omission thereof, is what we call the will; the Act (not the faculty) of willing.</a:t>
            </a:r>
          </a:p>
          <a:p>
            <a:pPr marL="0" indent="0">
              <a:buNone/>
            </a:pPr>
            <a:r>
              <a:rPr lang="en-GB" cap="small" dirty="0"/>
              <a:t>Will, therefore, is the last appetite in deliberating</a:t>
            </a:r>
            <a:r>
              <a:rPr lang="en-GB" dirty="0"/>
              <a:t>. (Leviathan, Ch. VI)</a:t>
            </a:r>
          </a:p>
          <a:p>
            <a:endParaRPr lang="en-US" dirty="0"/>
          </a:p>
        </p:txBody>
      </p:sp>
    </p:spTree>
    <p:extLst>
      <p:ext uri="{BB962C8B-B14F-4D97-AF65-F5344CB8AC3E}">
        <p14:creationId xmlns:p14="http://schemas.microsoft.com/office/powerpoint/2010/main" val="360096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7DE8-BB77-6E45-9EAF-872CC7CBFA5E}"/>
              </a:ext>
            </a:extLst>
          </p:cNvPr>
          <p:cNvSpPr>
            <a:spLocks noGrp="1"/>
          </p:cNvSpPr>
          <p:nvPr>
            <p:ph type="title"/>
          </p:nvPr>
        </p:nvSpPr>
        <p:spPr>
          <a:xfrm>
            <a:off x="5445496" y="374560"/>
            <a:ext cx="5925310" cy="1174991"/>
          </a:xfrm>
        </p:spPr>
        <p:txBody>
          <a:bodyPr>
            <a:normAutofit/>
          </a:bodyPr>
          <a:lstStyle/>
          <a:p>
            <a:r>
              <a:rPr lang="en-US" sz="2400"/>
              <a:t>The state of nature</a:t>
            </a:r>
          </a:p>
        </p:txBody>
      </p:sp>
      <p:pic>
        <p:nvPicPr>
          <p:cNvPr id="5" name="Picture 4" descr="A person with the mouth open&#10;&#10;Description automatically generated with low confidence">
            <a:extLst>
              <a:ext uri="{FF2B5EF4-FFF2-40B4-BE49-F238E27FC236}">
                <a16:creationId xmlns:a16="http://schemas.microsoft.com/office/drawing/2014/main" id="{D5525F04-1349-9B4D-80F5-9CA483BBDC08}"/>
              </a:ext>
            </a:extLst>
          </p:cNvPr>
          <p:cNvPicPr>
            <a:picLocks noChangeAspect="1"/>
          </p:cNvPicPr>
          <p:nvPr/>
        </p:nvPicPr>
        <p:blipFill rotWithShape="1">
          <a:blip r:embed="rId2"/>
          <a:srcRect r="-3" b="97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7F0AC591-BA86-8A4C-B86F-0F1C393E6196}"/>
              </a:ext>
            </a:extLst>
          </p:cNvPr>
          <p:cNvSpPr>
            <a:spLocks noGrp="1"/>
          </p:cNvSpPr>
          <p:nvPr>
            <p:ph idx="1"/>
          </p:nvPr>
        </p:nvSpPr>
        <p:spPr>
          <a:xfrm>
            <a:off x="4914899" y="1985963"/>
            <a:ext cx="6958013" cy="3909981"/>
          </a:xfrm>
        </p:spPr>
        <p:txBody>
          <a:bodyPr>
            <a:normAutofit/>
          </a:bodyPr>
          <a:lstStyle/>
          <a:p>
            <a:pPr marL="0" indent="0">
              <a:lnSpc>
                <a:spcPct val="90000"/>
              </a:lnSpc>
              <a:buNone/>
            </a:pPr>
            <a:r>
              <a:rPr lang="en-GB" sz="2000" dirty="0"/>
              <a:t>Whatsoever therefore is consequent to a time of </a:t>
            </a:r>
            <a:r>
              <a:rPr lang="en-GB" sz="2000" dirty="0" err="1"/>
              <a:t>Warre</a:t>
            </a:r>
            <a:r>
              <a:rPr lang="en-GB" sz="2000" dirty="0"/>
              <a:t>, where everyman is Enemy to every man; the same is consequent to the time, wherein men live without other security, than what their own strength, and their own invention shall furnish them </a:t>
            </a:r>
            <a:r>
              <a:rPr lang="en-GB" sz="2000" dirty="0" err="1"/>
              <a:t>withall</a:t>
            </a:r>
            <a:r>
              <a:rPr lang="en-GB" sz="2000" dirty="0"/>
              <a:t>. In such condition, there is no place for Industry; because the fruit thereof is uncertain: and consequently no Culture of the Earth; no Navigation, nor use of the commodities that may be imported by Sea; no commodious Building; no Instruments of moving, and removing such things as require force; no Knowledge of the face of the Earth; no account of Time; no Arts; no Letters; no Society; and which is worst of all, </a:t>
            </a:r>
            <a:r>
              <a:rPr lang="en-GB" sz="2000" dirty="0" err="1"/>
              <a:t>continuall</a:t>
            </a:r>
            <a:r>
              <a:rPr lang="en-GB" sz="2000" dirty="0"/>
              <a:t> </a:t>
            </a:r>
            <a:r>
              <a:rPr lang="en-GB" sz="2000" dirty="0" err="1"/>
              <a:t>feare</a:t>
            </a:r>
            <a:r>
              <a:rPr lang="en-GB" sz="2000" dirty="0"/>
              <a:t>, and danger of violent death; And the life of man solitary, </a:t>
            </a:r>
            <a:r>
              <a:rPr lang="en-GB" sz="2000" dirty="0" err="1"/>
              <a:t>poore</a:t>
            </a:r>
            <a:r>
              <a:rPr lang="en-GB" sz="2000" dirty="0"/>
              <a:t>, nasty, brutish and short. (Leviathan, Ch. XIII)</a:t>
            </a:r>
          </a:p>
          <a:p>
            <a:pPr>
              <a:lnSpc>
                <a:spcPct val="90000"/>
              </a:lnSpc>
            </a:pPr>
            <a:endParaRPr lang="en-US" sz="1700" dirty="0"/>
          </a:p>
        </p:txBody>
      </p:sp>
    </p:spTree>
    <p:extLst>
      <p:ext uri="{BB962C8B-B14F-4D97-AF65-F5344CB8AC3E}">
        <p14:creationId xmlns:p14="http://schemas.microsoft.com/office/powerpoint/2010/main" val="180327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5C05-BE0D-2642-8200-F0A2CA7BF2B0}"/>
              </a:ext>
            </a:extLst>
          </p:cNvPr>
          <p:cNvSpPr>
            <a:spLocks noGrp="1"/>
          </p:cNvSpPr>
          <p:nvPr>
            <p:ph type="title"/>
          </p:nvPr>
        </p:nvSpPr>
        <p:spPr>
          <a:xfrm>
            <a:off x="804672" y="978776"/>
            <a:ext cx="5925310" cy="1174991"/>
          </a:xfrm>
        </p:spPr>
        <p:txBody>
          <a:bodyPr>
            <a:normAutofit/>
          </a:bodyPr>
          <a:lstStyle/>
          <a:p>
            <a:r>
              <a:rPr lang="en-US" sz="2400"/>
              <a:t>The state of nature</a:t>
            </a:r>
          </a:p>
        </p:txBody>
      </p:sp>
      <p:sp>
        <p:nvSpPr>
          <p:cNvPr id="3" name="Content Placeholder 2">
            <a:extLst>
              <a:ext uri="{FF2B5EF4-FFF2-40B4-BE49-F238E27FC236}">
                <a16:creationId xmlns:a16="http://schemas.microsoft.com/office/drawing/2014/main" id="{6202199F-91E8-B641-901C-175837164F09}"/>
              </a:ext>
            </a:extLst>
          </p:cNvPr>
          <p:cNvSpPr>
            <a:spLocks noGrp="1"/>
          </p:cNvSpPr>
          <p:nvPr>
            <p:ph idx="1"/>
          </p:nvPr>
        </p:nvSpPr>
        <p:spPr>
          <a:xfrm>
            <a:off x="804672" y="2640692"/>
            <a:ext cx="5925310" cy="3255252"/>
          </a:xfrm>
        </p:spPr>
        <p:txBody>
          <a:bodyPr>
            <a:normAutofit/>
          </a:bodyPr>
          <a:lstStyle/>
          <a:p>
            <a:pPr marL="0" indent="0">
              <a:buNone/>
            </a:pPr>
            <a:r>
              <a:rPr lang="en-US" dirty="0"/>
              <a:t>What are Hobbes’ assumptions about the state of nature? </a:t>
            </a:r>
          </a:p>
          <a:p>
            <a:pPr>
              <a:buFontTx/>
              <a:buChar char="-"/>
            </a:pPr>
            <a:r>
              <a:rPr lang="en-US" dirty="0"/>
              <a:t>Egoism</a:t>
            </a:r>
          </a:p>
          <a:p>
            <a:pPr>
              <a:buFontTx/>
              <a:buChar char="-"/>
            </a:pPr>
            <a:r>
              <a:rPr lang="en-US" dirty="0"/>
              <a:t>Scarcity</a:t>
            </a:r>
          </a:p>
          <a:p>
            <a:pPr>
              <a:buFontTx/>
              <a:buChar char="-"/>
            </a:pPr>
            <a:r>
              <a:rPr lang="en-US" dirty="0"/>
              <a:t>Diffidence</a:t>
            </a:r>
          </a:p>
          <a:p>
            <a:pPr>
              <a:buFontTx/>
              <a:buChar char="-"/>
            </a:pPr>
            <a:r>
              <a:rPr lang="en-US" dirty="0"/>
              <a:t>Glory-seeking</a:t>
            </a:r>
          </a:p>
          <a:p>
            <a:pPr>
              <a:buFontTx/>
              <a:buChar char="-"/>
            </a:pPr>
            <a:r>
              <a:rPr lang="en-US" dirty="0"/>
              <a:t>Natural equality </a:t>
            </a:r>
          </a:p>
        </p:txBody>
      </p:sp>
      <p:pic>
        <p:nvPicPr>
          <p:cNvPr id="5" name="Picture 4" descr="A picture containing text&#10;&#10;Description automatically generated">
            <a:extLst>
              <a:ext uri="{FF2B5EF4-FFF2-40B4-BE49-F238E27FC236}">
                <a16:creationId xmlns:a16="http://schemas.microsoft.com/office/drawing/2014/main" id="{46744FEE-8DB8-D645-AF44-BDB61F7A0736}"/>
              </a:ext>
            </a:extLst>
          </p:cNvPr>
          <p:cNvPicPr>
            <a:picLocks noChangeAspect="1"/>
          </p:cNvPicPr>
          <p:nvPr/>
        </p:nvPicPr>
        <p:blipFill rotWithShape="1">
          <a:blip r:embed="rId2"/>
          <a:srcRect l="37068" r="9467" b="-2"/>
          <a:stretch/>
        </p:blipFill>
        <p:spPr>
          <a:xfrm>
            <a:off x="7534654" y="10"/>
            <a:ext cx="4657345" cy="6857990"/>
          </a:xfrm>
          <a:prstGeom prst="rect">
            <a:avLst/>
          </a:prstGeom>
        </p:spPr>
      </p:pic>
    </p:spTree>
    <p:extLst>
      <p:ext uri="{BB962C8B-B14F-4D97-AF65-F5344CB8AC3E}">
        <p14:creationId xmlns:p14="http://schemas.microsoft.com/office/powerpoint/2010/main" val="1878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D06A-1E04-6944-A2E8-721C91E06D9D}"/>
              </a:ext>
            </a:extLst>
          </p:cNvPr>
          <p:cNvSpPr>
            <a:spLocks noGrp="1"/>
          </p:cNvSpPr>
          <p:nvPr>
            <p:ph type="title"/>
          </p:nvPr>
        </p:nvSpPr>
        <p:spPr>
          <a:xfrm>
            <a:off x="2231135" y="513157"/>
            <a:ext cx="7729728" cy="1188720"/>
          </a:xfrm>
        </p:spPr>
        <p:txBody>
          <a:bodyPr/>
          <a:lstStyle/>
          <a:p>
            <a:r>
              <a:rPr lang="en-US" dirty="0"/>
              <a:t>Hobbes on Human nature: </a:t>
            </a:r>
            <a:br>
              <a:rPr lang="en-US" dirty="0"/>
            </a:br>
            <a:r>
              <a:rPr lang="en-US" dirty="0"/>
              <a:t>are we only self-interested?</a:t>
            </a:r>
          </a:p>
        </p:txBody>
      </p:sp>
      <p:sp>
        <p:nvSpPr>
          <p:cNvPr id="3" name="Content Placeholder 2">
            <a:extLst>
              <a:ext uri="{FF2B5EF4-FFF2-40B4-BE49-F238E27FC236}">
                <a16:creationId xmlns:a16="http://schemas.microsoft.com/office/drawing/2014/main" id="{8BC6D8C7-63BC-1F44-972F-147889BC8E40}"/>
              </a:ext>
            </a:extLst>
          </p:cNvPr>
          <p:cNvSpPr>
            <a:spLocks noGrp="1"/>
          </p:cNvSpPr>
          <p:nvPr>
            <p:ph idx="1"/>
          </p:nvPr>
        </p:nvSpPr>
        <p:spPr>
          <a:xfrm>
            <a:off x="377532" y="2195640"/>
            <a:ext cx="3707209" cy="3101983"/>
          </a:xfrm>
        </p:spPr>
        <p:txBody>
          <a:bodyPr>
            <a:normAutofit/>
          </a:bodyPr>
          <a:lstStyle/>
          <a:p>
            <a:pPr>
              <a:buFontTx/>
              <a:buChar char="-"/>
            </a:pPr>
            <a:r>
              <a:rPr lang="en-GB" dirty="0"/>
              <a:t>What is Hobbes’ view of human nature? </a:t>
            </a:r>
          </a:p>
          <a:p>
            <a:pPr>
              <a:buFontTx/>
              <a:buChar char="-"/>
            </a:pPr>
            <a:r>
              <a:rPr lang="en-GB" dirty="0"/>
              <a:t>Is conflict in the state of nature due to egoism (i.e., are human beings solely motivated by self-interest)? </a:t>
            </a:r>
          </a:p>
          <a:p>
            <a:pPr>
              <a:buFontTx/>
              <a:buChar char="-"/>
            </a:pPr>
            <a:r>
              <a:rPr lang="en-GB" dirty="0"/>
              <a:t>How should we understand the state of nature in light of your answers to these questions? </a:t>
            </a:r>
          </a:p>
          <a:p>
            <a:pPr marL="0" indent="0">
              <a:buNone/>
            </a:pPr>
            <a:endParaRPr lang="en-US" dirty="0"/>
          </a:p>
        </p:txBody>
      </p:sp>
      <p:sp>
        <p:nvSpPr>
          <p:cNvPr id="4" name="Content Placeholder 2">
            <a:extLst>
              <a:ext uri="{FF2B5EF4-FFF2-40B4-BE49-F238E27FC236}">
                <a16:creationId xmlns:a16="http://schemas.microsoft.com/office/drawing/2014/main" id="{F534A894-D72D-8E4A-B78B-AB00428937D0}"/>
              </a:ext>
            </a:extLst>
          </p:cNvPr>
          <p:cNvSpPr txBox="1">
            <a:spLocks/>
          </p:cNvSpPr>
          <p:nvPr/>
        </p:nvSpPr>
        <p:spPr>
          <a:xfrm>
            <a:off x="4242393" y="2195640"/>
            <a:ext cx="3707209" cy="31019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dirty="0"/>
              <a:t>“Also, because there be </a:t>
            </a:r>
            <a:r>
              <a:rPr lang="en-GB" i="1" dirty="0"/>
              <a:t>some</a:t>
            </a:r>
            <a:r>
              <a:rPr lang="en-GB" dirty="0"/>
              <a:t> that taking pleasure in contemplating their own power in the acts of conquest, which they pursue farther than their security requires, if </a:t>
            </a:r>
            <a:r>
              <a:rPr lang="en-GB" i="1" dirty="0"/>
              <a:t>others</a:t>
            </a:r>
            <a:r>
              <a:rPr lang="en-GB" dirty="0"/>
              <a:t> (that otherwise would be glad to be at ease within modest bounds) should not by invasion increase their power, they would not be able, long time, by standing only on their defence, to subsist.” (</a:t>
            </a:r>
            <a:r>
              <a:rPr lang="en-GB" i="1" dirty="0"/>
              <a:t>Leviathan</a:t>
            </a:r>
            <a:r>
              <a:rPr lang="en-GB" dirty="0"/>
              <a:t>, Ch. 13.4)</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4DF7A491-EAEA-7B4F-8C3B-7B5654346CF5}"/>
              </a:ext>
            </a:extLst>
          </p:cNvPr>
          <p:cNvSpPr txBox="1">
            <a:spLocks/>
          </p:cNvSpPr>
          <p:nvPr/>
        </p:nvSpPr>
        <p:spPr>
          <a:xfrm>
            <a:off x="8107254" y="2195640"/>
            <a:ext cx="3707209" cy="31019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dirty="0"/>
              <a:t>“In the state of nature there is in all men a will to do harm, but not for the same reason or with equal culpability. [The modest man] practices the equality of nature […] Another, supposing himself superior to others, wants to be allowed everything. […] That is the sign of an aggressive character. In his case, the will to do harm derives from vainglory.” (</a:t>
            </a:r>
            <a:r>
              <a:rPr lang="en-GB" i="1" dirty="0"/>
              <a:t>On the citizen</a:t>
            </a:r>
            <a:r>
              <a:rPr lang="en-GB" dirty="0"/>
              <a:t>, Ch. 1.4)</a:t>
            </a:r>
          </a:p>
          <a:p>
            <a:pPr marL="0"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190E9F6D-CBAA-D848-932D-6A693EA68F3D}"/>
              </a:ext>
            </a:extLst>
          </p:cNvPr>
          <p:cNvSpPr txBox="1"/>
          <p:nvPr/>
        </p:nvSpPr>
        <p:spPr>
          <a:xfrm>
            <a:off x="783020" y="5922401"/>
            <a:ext cx="10552090" cy="646331"/>
          </a:xfrm>
          <a:prstGeom prst="rect">
            <a:avLst/>
          </a:prstGeom>
          <a:noFill/>
        </p:spPr>
        <p:txBody>
          <a:bodyPr wrap="square" rtlCol="0">
            <a:spAutoFit/>
          </a:bodyPr>
          <a:lstStyle/>
          <a:p>
            <a:r>
              <a:rPr lang="en-US" dirty="0"/>
              <a:t>Recommended article on this topic: Chung (2015). “Hobbes’s state of nature: a modern Bayesian game-theoretic analysis”, </a:t>
            </a:r>
            <a:r>
              <a:rPr lang="en-US" i="1" dirty="0"/>
              <a:t>Journal of the American Philosophical Association</a:t>
            </a:r>
            <a:r>
              <a:rPr lang="en-US" dirty="0"/>
              <a:t> 1(3): 485-508. Link </a:t>
            </a:r>
            <a:r>
              <a:rPr lang="en-US" dirty="0">
                <a:hlinkClick r:id="rId2"/>
              </a:rPr>
              <a:t>here</a:t>
            </a:r>
            <a:r>
              <a:rPr lang="en-US" dirty="0"/>
              <a:t>. </a:t>
            </a:r>
          </a:p>
        </p:txBody>
      </p:sp>
      <p:sp>
        <p:nvSpPr>
          <p:cNvPr id="8" name="Frame 7">
            <a:extLst>
              <a:ext uri="{FF2B5EF4-FFF2-40B4-BE49-F238E27FC236}">
                <a16:creationId xmlns:a16="http://schemas.microsoft.com/office/drawing/2014/main" id="{B011618E-9BA3-FF49-9E52-76C27863B0DB}"/>
              </a:ext>
            </a:extLst>
          </p:cNvPr>
          <p:cNvSpPr/>
          <p:nvPr/>
        </p:nvSpPr>
        <p:spPr>
          <a:xfrm>
            <a:off x="693086" y="5773757"/>
            <a:ext cx="10805824" cy="9436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60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952C-7FAB-194D-8B64-743F93EE1E7B}"/>
              </a:ext>
            </a:extLst>
          </p:cNvPr>
          <p:cNvSpPr>
            <a:spLocks noGrp="1"/>
          </p:cNvSpPr>
          <p:nvPr>
            <p:ph type="title"/>
          </p:nvPr>
        </p:nvSpPr>
        <p:spPr/>
        <p:txBody>
          <a:bodyPr/>
          <a:lstStyle/>
          <a:p>
            <a:r>
              <a:rPr lang="en-US" dirty="0"/>
              <a:t>Considering the method</a:t>
            </a:r>
          </a:p>
        </p:txBody>
      </p:sp>
      <p:sp>
        <p:nvSpPr>
          <p:cNvPr id="3" name="Content Placeholder 2">
            <a:extLst>
              <a:ext uri="{FF2B5EF4-FFF2-40B4-BE49-F238E27FC236}">
                <a16:creationId xmlns:a16="http://schemas.microsoft.com/office/drawing/2014/main" id="{520922BB-AC55-F847-9AFC-008D1D9024BA}"/>
              </a:ext>
            </a:extLst>
          </p:cNvPr>
          <p:cNvSpPr>
            <a:spLocks noGrp="1"/>
          </p:cNvSpPr>
          <p:nvPr>
            <p:ph idx="1"/>
          </p:nvPr>
        </p:nvSpPr>
        <p:spPr>
          <a:xfrm>
            <a:off x="1050073" y="2638044"/>
            <a:ext cx="10091853" cy="2365277"/>
          </a:xfrm>
        </p:spPr>
        <p:txBody>
          <a:bodyPr>
            <a:noAutofit/>
          </a:bodyPr>
          <a:lstStyle/>
          <a:p>
            <a:pPr marL="0" indent="0">
              <a:buNone/>
            </a:pPr>
            <a:r>
              <a:rPr lang="en-US" sz="2800" dirty="0"/>
              <a:t>Is Hobbes right about human nature and the state of nature? </a:t>
            </a:r>
          </a:p>
          <a:p>
            <a:pPr marL="0" indent="0">
              <a:buNone/>
            </a:pPr>
            <a:endParaRPr lang="en-US" sz="2800" dirty="0"/>
          </a:p>
          <a:p>
            <a:pPr marL="0" indent="0">
              <a:buNone/>
            </a:pPr>
            <a:r>
              <a:rPr lang="en-US" sz="2800" dirty="0"/>
              <a:t>What does Hobbes gain by describing the state of nature? </a:t>
            </a:r>
          </a:p>
          <a:p>
            <a:pPr marL="0" indent="0">
              <a:buNone/>
            </a:pPr>
            <a:endParaRPr lang="en-US" sz="2800" dirty="0"/>
          </a:p>
          <a:p>
            <a:pPr marL="0" indent="0">
              <a:buNone/>
            </a:pPr>
            <a:r>
              <a:rPr lang="en-US" sz="2800" dirty="0"/>
              <a:t>Do you think this is a useful way to approach doing political theory?</a:t>
            </a:r>
          </a:p>
        </p:txBody>
      </p:sp>
    </p:spTree>
    <p:extLst>
      <p:ext uri="{BB962C8B-B14F-4D97-AF65-F5344CB8AC3E}">
        <p14:creationId xmlns:p14="http://schemas.microsoft.com/office/powerpoint/2010/main" val="42340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DB8BC07E-634F-1548-BCCB-DCBA15B6F64A}"/>
              </a:ext>
            </a:extLst>
          </p:cNvPr>
          <p:cNvPicPr>
            <a:picLocks noGrp="1" noChangeAspect="1"/>
          </p:cNvPicPr>
          <p:nvPr>
            <p:ph idx="1"/>
          </p:nvPr>
        </p:nvPicPr>
        <p:blipFill>
          <a:blip r:embed="rId2"/>
          <a:stretch>
            <a:fillRect/>
          </a:stretch>
        </p:blipFill>
        <p:spPr>
          <a:xfrm>
            <a:off x="2786244" y="1271016"/>
            <a:ext cx="7075357" cy="4315968"/>
          </a:xfrm>
          <a:prstGeom prst="rect">
            <a:avLst/>
          </a:prstGeom>
        </p:spPr>
      </p:pic>
      <p:sp>
        <p:nvSpPr>
          <p:cNvPr id="15" name="Oval 11">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77DE3-4919-534D-A23D-08510CBC6FA9}"/>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400">
                <a:solidFill>
                  <a:srgbClr val="FFFFFF"/>
                </a:solidFill>
              </a:rPr>
              <a:t>Talking about rights</a:t>
            </a:r>
          </a:p>
        </p:txBody>
      </p:sp>
    </p:spTree>
    <p:extLst>
      <p:ext uri="{BB962C8B-B14F-4D97-AF65-F5344CB8AC3E}">
        <p14:creationId xmlns:p14="http://schemas.microsoft.com/office/powerpoint/2010/main" val="138667302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{51040ED0-A7D8-6B42-9D1D-99E6FA7850C7}tf10001120</Template>
  <TotalTime>262</TotalTime>
  <Words>752</Words>
  <Application>Microsoft Macintosh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 Hobbes and the state of nature </vt:lpstr>
      <vt:lpstr>Questions/comments to start the class</vt:lpstr>
      <vt:lpstr>The Leviathan Frontispiece</vt:lpstr>
      <vt:lpstr>Appetites and aversions</vt:lpstr>
      <vt:lpstr>The state of nature</vt:lpstr>
      <vt:lpstr>The state of nature</vt:lpstr>
      <vt:lpstr>Hobbes on Human nature:  are we only self-interested?</vt:lpstr>
      <vt:lpstr>Considering the method</vt:lpstr>
      <vt:lpstr>Talking about rights</vt:lpstr>
      <vt:lpstr>Extra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Hobbes and the state of nature </dc:title>
  <dc:creator>Microsoft Office User</dc:creator>
  <cp:lastModifiedBy>Microsoft Office User</cp:lastModifiedBy>
  <cp:revision>20</cp:revision>
  <dcterms:created xsi:type="dcterms:W3CDTF">2021-11-07T11:07:48Z</dcterms:created>
  <dcterms:modified xsi:type="dcterms:W3CDTF">2021-11-08T09:33:31Z</dcterms:modified>
</cp:coreProperties>
</file>